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0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59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46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19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52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80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37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73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03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81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20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172D-0F97-43C4-8455-2206FF99CCBA}" type="datetimeFigureOut">
              <a:rPr lang="nl-NL" smtClean="0"/>
              <a:t>21-12-2016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8193-9B24-4BE3-A056-548FC55E2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02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00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ur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13838" cy="7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953000" y="304801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Straalvormig </a:t>
            </a:r>
            <a:br>
              <a:rPr lang="nl-NL" altLang="nl-NL"/>
            </a:br>
            <a:r>
              <a:rPr lang="nl-NL" altLang="nl-NL"/>
              <a:t>lichaam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29200" y="11430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lensbandjes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0" y="1676400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lens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752600" y="3124201"/>
            <a:ext cx="464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2400" dirty="0"/>
              <a:t>Straalvormig lichaam is ontspannen – lens  wordt </a:t>
            </a:r>
            <a:r>
              <a:rPr lang="nl-NL" altLang="nl-NL" sz="2400" dirty="0" err="1"/>
              <a:t>platgetrokken</a:t>
            </a:r>
            <a:r>
              <a:rPr lang="nl-NL" altLang="nl-NL" sz="2400" dirty="0"/>
              <a:t> – </a:t>
            </a:r>
            <a:br>
              <a:rPr lang="nl-NL" altLang="nl-NL" sz="2400" dirty="0"/>
            </a:br>
            <a:r>
              <a:rPr lang="nl-NL" altLang="nl-NL" sz="2400" dirty="0"/>
              <a:t>veraf kijken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629400" y="3124200"/>
            <a:ext cx="51155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2400" dirty="0"/>
              <a:t>Straalvormig lichaam is gespannen – lens neemt eigen bolle vorm aan – dichtbij kijken</a:t>
            </a:r>
          </a:p>
        </p:txBody>
      </p:sp>
    </p:spTree>
    <p:extLst>
      <p:ext uri="{BB962C8B-B14F-4D97-AF65-F5344CB8AC3E}">
        <p14:creationId xmlns:p14="http://schemas.microsoft.com/office/powerpoint/2010/main" val="20047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  <p:bldP spid="11274" grpId="0" autoUpdateAnimBg="0"/>
      <p:bldP spid="1127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ur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952500"/>
            <a:ext cx="896143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28800" y="304801"/>
            <a:ext cx="100787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altLang="nl-NL" sz="2800" dirty="0"/>
              <a:t>Bij het veraf kijken is het straalvormig lichaam ontspannen</a:t>
            </a:r>
          </a:p>
          <a:p>
            <a:r>
              <a:rPr lang="nl-NL" altLang="nl-NL" sz="2800" dirty="0"/>
              <a:t>(kost geen inspanning)– lens is plat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81200" y="3276600"/>
            <a:ext cx="10210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 dirty="0"/>
              <a:t>Bij dichtbij kijken is het straalvormig lichaam gespannen (vermoeiend) –lens is bol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33600" y="5911851"/>
            <a:ext cx="84423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 dirty="0" err="1"/>
              <a:t>Accomoderen</a:t>
            </a:r>
            <a:r>
              <a:rPr lang="nl-NL" altLang="nl-NL" sz="2800" dirty="0"/>
              <a:t> is het veranderen van vorm van de lens.</a:t>
            </a:r>
          </a:p>
        </p:txBody>
      </p:sp>
    </p:spTree>
    <p:extLst>
      <p:ext uri="{BB962C8B-B14F-4D97-AF65-F5344CB8AC3E}">
        <p14:creationId xmlns:p14="http://schemas.microsoft.com/office/powerpoint/2010/main" val="29631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ds.t-online.de/b/54/43/73/24/id_54437324/tid_da/die-menschliche-pupille-passt-sich-unterschiedlichen-lichtverhaeltnissen-a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95300"/>
            <a:ext cx="4555716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083300" y="544036"/>
            <a:ext cx="505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Veel licht</a:t>
            </a:r>
          </a:p>
          <a:p>
            <a:r>
              <a:rPr lang="nl-NL" dirty="0"/>
              <a:t>De iris is groot</a:t>
            </a:r>
          </a:p>
          <a:p>
            <a:r>
              <a:rPr lang="nl-NL" dirty="0"/>
              <a:t>De pupil is klein</a:t>
            </a:r>
          </a:p>
          <a:p>
            <a:r>
              <a:rPr lang="nl-NL" dirty="0"/>
              <a:t>De kringspieren zijn samengetrokken</a:t>
            </a:r>
          </a:p>
          <a:p>
            <a:r>
              <a:rPr lang="nl-NL" dirty="0"/>
              <a:t>De straalsgewijs lopende spieren zijn ontspannen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083300" y="4813300"/>
            <a:ext cx="558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Weinig licht</a:t>
            </a:r>
          </a:p>
          <a:p>
            <a:r>
              <a:rPr lang="nl-NL" dirty="0"/>
              <a:t>De iris is klein</a:t>
            </a:r>
          </a:p>
          <a:p>
            <a:r>
              <a:rPr lang="nl-NL" dirty="0"/>
              <a:t>De pupil is groot</a:t>
            </a:r>
          </a:p>
          <a:p>
            <a:r>
              <a:rPr lang="nl-NL" dirty="0"/>
              <a:t>De kringspieren zijn ontspannen</a:t>
            </a:r>
          </a:p>
          <a:p>
            <a:r>
              <a:rPr lang="nl-NL" dirty="0"/>
              <a:t>De straalsgewijs lopende spieren zijn samengetrokken</a:t>
            </a:r>
          </a:p>
        </p:txBody>
      </p:sp>
      <p:pic>
        <p:nvPicPr>
          <p:cNvPr id="1028" name="Picture 4" descr="http://4.bp.blogspot.com/-a2U0-RViCVo/VUplFy4LO3I/AAAAAAAAADc/ukuLaXXuQI8/s1600/Knipsel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2021364"/>
            <a:ext cx="5646737" cy="257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3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_fi" descr="http://projecthetoog.punt.nl/upload/oog_bo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1992" y="1762753"/>
            <a:ext cx="599272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iguur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4"/>
          <a:stretch/>
        </p:blipFill>
        <p:spPr bwMode="auto">
          <a:xfrm>
            <a:off x="546099" y="1717676"/>
            <a:ext cx="5549901" cy="229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Houd goed uit elkaar:</a:t>
            </a:r>
            <a:br>
              <a:rPr lang="nl-NL" dirty="0"/>
            </a:br>
            <a:endParaRPr lang="nl-NL" dirty="0"/>
          </a:p>
        </p:txBody>
      </p:sp>
      <p:pic>
        <p:nvPicPr>
          <p:cNvPr id="5" name="Picture 4" descr="http://4.bp.blogspot.com/-a2U0-RViCVo/VUplFy4LO3I/AAAAAAAAADc/ukuLaXXuQI8/s1600/Knipsel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0" y="3744933"/>
            <a:ext cx="4376737" cy="19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9028509" y="3213266"/>
            <a:ext cx="302420" cy="131754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99" y="1307306"/>
            <a:ext cx="10515600" cy="5550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Veraf/dichtbij kijken – accommoderen – straalvormig lichaam – lens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5"/>
                </a:solidFill>
              </a:rPr>
              <a:t>Veel/weinig licht – pupilreflex – kringspieren en straalsgewijs lopende spieren – iris/pupil</a:t>
            </a:r>
          </a:p>
        </p:txBody>
      </p:sp>
      <p:sp>
        <p:nvSpPr>
          <p:cNvPr id="8" name="Rechthoek 7"/>
          <p:cNvSpPr/>
          <p:nvPr/>
        </p:nvSpPr>
        <p:spPr>
          <a:xfrm>
            <a:off x="9391056" y="3213266"/>
            <a:ext cx="302420" cy="1317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5994400" y="4602874"/>
            <a:ext cx="3034109" cy="553326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6096000" y="2211347"/>
            <a:ext cx="3295056" cy="9298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8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weefvliegopleiding.nl/LAPL(S)/menselijke%20prestaties/afbeeldingen%20hp/Retina_doorsne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35" y="581660"/>
            <a:ext cx="8134985" cy="45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2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Theoretische toets: zintuiglijke waarneming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1038860" y="1690688"/>
          <a:ext cx="10114280" cy="435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  <a:r>
                        <a:rPr lang="nl-NL" baseline="0" dirty="0"/>
                        <a:t> precies?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Prikkel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Waarneming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Drukzintuig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Lederhuid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Tastzintuig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Lederhuid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Aanraking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Warmte/</a:t>
                      </a:r>
                      <a:r>
                        <a:rPr lang="nl-NL" dirty="0" err="1"/>
                        <a:t>koudezintuig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Lederhuid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Warmte/koude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Evenwichtszintuig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Slakkenhuis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Zwaartekracht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err="1"/>
                        <a:t>Gehoorszintuig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Binnenoor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Gezichtszintuig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Netvlies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Reukzintuig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Neusslijmvlies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Geur/gassen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Ruiken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Smaakzintuig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Smaakknopje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Smaak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30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u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6096000" cy="52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0" y="175260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opperhuid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0" y="3505200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lederhuid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657600" y="91440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haarvat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839200" y="1828800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pijnpunt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839200" y="23622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tastknopje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915400" y="327660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zenuw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839200" y="37338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zweetklier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8839200" y="41910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drukzintuig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172200" y="54102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spiertje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581400" y="54102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vet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086600" y="5334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talgkliertje</a:t>
            </a:r>
          </a:p>
        </p:txBody>
      </p:sp>
      <p:cxnSp>
        <p:nvCxnSpPr>
          <p:cNvPr id="3086" name="AutoShape 14"/>
          <p:cNvCxnSpPr>
            <a:cxnSpLocks noChangeShapeType="1"/>
            <a:stCxn id="3074" idx="2"/>
            <a:endCxn id="3074" idx="2"/>
          </p:cNvCxnSpPr>
          <p:nvPr/>
        </p:nvCxnSpPr>
        <p:spPr bwMode="auto">
          <a:xfrm>
            <a:off x="6096000" y="59197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400800" y="3276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6172200" y="990600"/>
            <a:ext cx="1219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3886200" y="4953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5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7" grpId="0" autoUpdateAnimBg="0"/>
      <p:bldP spid="3078" grpId="0" autoUpdateAnimBg="0"/>
      <p:bldP spid="3079" grpId="0" autoUpdateAnimBg="0"/>
      <p:bldP spid="3080" grpId="0" autoUpdateAnimBg="0"/>
      <p:bldP spid="3081" grpId="0" autoUpdateAnimBg="0"/>
      <p:bldP spid="3082" grpId="0" autoUpdateAnimBg="0"/>
      <p:bldP spid="3083" grpId="0" autoUpdateAnimBg="0"/>
      <p:bldP spid="3084" grpId="0" autoUpdateAnimBg="0"/>
      <p:bldP spid="308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www.iselinge.nl/scholenplein/pabolessen/00012dmenselijklichaam/neus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64" y="365125"/>
            <a:ext cx="9925072" cy="6368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65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kstvak 3"/>
          <p:cNvSpPr txBox="1">
            <a:spLocks noChangeArrowheads="1"/>
          </p:cNvSpPr>
          <p:nvPr/>
        </p:nvSpPr>
        <p:spPr bwMode="auto">
          <a:xfrm>
            <a:off x="4953001" y="214314"/>
            <a:ext cx="5000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u="sng" dirty="0">
                <a:solidFill>
                  <a:srgbClr val="FF0000"/>
                </a:solidFill>
                <a:latin typeface="Calibri" pitchFamily="34" charset="0"/>
              </a:rPr>
              <a:t>Horen</a:t>
            </a:r>
            <a:endParaRPr lang="nl-NL" dirty="0">
              <a:solidFill>
                <a:srgbClr val="FF0000"/>
              </a:solidFill>
              <a:latin typeface="Calibri" pitchFamily="34" charset="0"/>
            </a:endParaRPr>
          </a:p>
          <a:p>
            <a:endParaRPr lang="nl-NL" dirty="0">
              <a:latin typeface="Calibri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4" y="1125538"/>
            <a:ext cx="5183187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1214439"/>
            <a:ext cx="1841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kstvak 6"/>
          <p:cNvSpPr txBox="1">
            <a:spLocks noChangeArrowheads="1"/>
          </p:cNvSpPr>
          <p:nvPr/>
        </p:nvSpPr>
        <p:spPr bwMode="auto">
          <a:xfrm>
            <a:off x="7524750" y="2714626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b="1">
                <a:latin typeface="Calibri" pitchFamily="34" charset="0"/>
              </a:rPr>
              <a:t>Haarcellen in slakkenhuis</a:t>
            </a:r>
            <a:endParaRPr lang="nl-NL" sz="1400">
              <a:latin typeface="Calibri" pitchFamily="34" charset="0"/>
            </a:endParaRP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75" y="5057776"/>
            <a:ext cx="1714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0438" y="3232150"/>
            <a:ext cx="22987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kstvak 9"/>
          <p:cNvSpPr txBox="1">
            <a:spLocks noChangeArrowheads="1"/>
          </p:cNvSpPr>
          <p:nvPr/>
        </p:nvSpPr>
        <p:spPr bwMode="auto">
          <a:xfrm>
            <a:off x="7453313" y="4625976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b="1">
                <a:latin typeface="Calibri" pitchFamily="34" charset="0"/>
              </a:rPr>
              <a:t>Rechts: aantasting van de haarcellen; gehoorverlies</a:t>
            </a:r>
            <a:endParaRPr lang="nl-NL" sz="1400">
              <a:latin typeface="Calibri" pitchFamily="34" charset="0"/>
            </a:endParaRPr>
          </a:p>
        </p:txBody>
      </p:sp>
      <p:sp>
        <p:nvSpPr>
          <p:cNvPr id="11" name="Ovaal 10"/>
          <p:cNvSpPr/>
          <p:nvPr/>
        </p:nvSpPr>
        <p:spPr>
          <a:xfrm>
            <a:off x="8810626" y="3903663"/>
            <a:ext cx="1203325" cy="59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9" y="5610226"/>
            <a:ext cx="13684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al 12"/>
          <p:cNvSpPr/>
          <p:nvPr/>
        </p:nvSpPr>
        <p:spPr>
          <a:xfrm rot="19956074">
            <a:off x="8145463" y="6275389"/>
            <a:ext cx="1039812" cy="433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071813" y="1412876"/>
            <a:ext cx="792162" cy="2889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503613" y="3644901"/>
            <a:ext cx="863600" cy="314325"/>
          </a:xfrm>
          <a:prstGeom prst="rect">
            <a:avLst/>
          </a:prstGeom>
          <a:solidFill>
            <a:srgbClr val="FFF293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224339" y="1916114"/>
            <a:ext cx="935037" cy="2889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872038" y="3429000"/>
            <a:ext cx="863600" cy="2873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6024563" y="3141664"/>
            <a:ext cx="863600" cy="142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808663" y="1916113"/>
            <a:ext cx="1079500" cy="2159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583114" y="3716339"/>
            <a:ext cx="1368425" cy="21748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0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  <p:bldP spid="24589" grpId="0" animBg="1"/>
      <p:bldP spid="24590" grpId="0" animBg="1"/>
      <p:bldP spid="24591" grpId="0" animBg="1"/>
      <p:bldP spid="24592" grpId="0" animBg="1"/>
      <p:bldP spid="24594" grpId="0" animBg="1"/>
      <p:bldP spid="245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o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60351"/>
            <a:ext cx="3875087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31520" y="2966720"/>
            <a:ext cx="1033335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 dirty="0"/>
              <a:t>Geluid = trilling van luchtmoleculen</a:t>
            </a:r>
          </a:p>
          <a:p>
            <a:pPr>
              <a:spcBef>
                <a:spcPct val="50000"/>
              </a:spcBef>
            </a:pPr>
            <a:br>
              <a:rPr lang="nl-NL" altLang="nl-NL" sz="2800" dirty="0"/>
            </a:br>
            <a:r>
              <a:rPr lang="nl-NL" altLang="nl-NL" sz="2800" dirty="0"/>
              <a:t>De luchtmoleculen geven de trilling door aan het trommelvlies </a:t>
            </a:r>
            <a:r>
              <a:rPr lang="nl-NL" altLang="nl-NL" sz="2800" dirty="0">
                <a:sym typeface="Wingdings" panose="05000000000000000000" pitchFamily="2" charset="2"/>
              </a:rPr>
              <a:t> hamer  aambeeld  stijgbeugel vloeistof in slakkenhuis komt in beweging.</a:t>
            </a:r>
          </a:p>
          <a:p>
            <a:pPr>
              <a:spcBef>
                <a:spcPct val="50000"/>
              </a:spcBef>
            </a:pPr>
            <a:r>
              <a:rPr lang="nl-NL" altLang="nl-NL" sz="2800" dirty="0">
                <a:sym typeface="Wingdings" panose="05000000000000000000" pitchFamily="2" charset="2"/>
              </a:rPr>
              <a:t>In het slakkenhuis gaan door de stroming zintuigcellen wuiven en geven dan impulsen af.</a:t>
            </a:r>
            <a:endParaRPr lang="nl-NL" altLang="nl-NL" sz="2800" dirty="0"/>
          </a:p>
        </p:txBody>
      </p:sp>
      <p:pic>
        <p:nvPicPr>
          <p:cNvPr id="18439" name="Picture 7" descr="Figuur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33376"/>
            <a:ext cx="2274887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824789" y="2133601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000"/>
              <a:t>Doorsnede slakkenhuis</a:t>
            </a:r>
          </a:p>
        </p:txBody>
      </p:sp>
    </p:spTree>
    <p:extLst>
      <p:ext uri="{BB962C8B-B14F-4D97-AF65-F5344CB8AC3E}">
        <p14:creationId xmlns:p14="http://schemas.microsoft.com/office/powerpoint/2010/main" val="158849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l_fi" descr="http://projecthetoog.punt.nl/upload/oog_bo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351" y="3525838"/>
            <a:ext cx="44291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kstvak 3"/>
          <p:cNvSpPr txBox="1">
            <a:spLocks noChangeArrowheads="1"/>
          </p:cNvSpPr>
          <p:nvPr/>
        </p:nvSpPr>
        <p:spPr bwMode="auto">
          <a:xfrm>
            <a:off x="4953001" y="214314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dirty="0">
              <a:latin typeface="Calibri" pitchFamily="34" charset="0"/>
            </a:endParaRPr>
          </a:p>
          <a:p>
            <a:r>
              <a:rPr lang="nl-NL" b="1" u="sng" dirty="0">
                <a:solidFill>
                  <a:srgbClr val="FF0000"/>
                </a:solidFill>
                <a:latin typeface="Calibri" pitchFamily="34" charset="0"/>
              </a:rPr>
              <a:t>Zien </a:t>
            </a:r>
            <a:endParaRPr lang="nl-NL" dirty="0">
              <a:solidFill>
                <a:srgbClr val="FF0000"/>
              </a:solidFill>
              <a:latin typeface="Calibri" pitchFamily="34" charset="0"/>
            </a:endParaRPr>
          </a:p>
          <a:p>
            <a:endParaRPr lang="nl-NL" dirty="0">
              <a:latin typeface="Calibri" pitchFamily="34" charset="0"/>
            </a:endParaRPr>
          </a:p>
        </p:txBody>
      </p:sp>
      <p:pic>
        <p:nvPicPr>
          <p:cNvPr id="27651" name="Picture 2" descr="http://www.kiesbeter.nl/object_binary/o166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1268413"/>
            <a:ext cx="2857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464" y="1268414"/>
            <a:ext cx="38893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063751" y="12684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Plaatje 1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6311901" y="908051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Plaatje 2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6024564" y="6092826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Plaatje 3</a:t>
            </a:r>
          </a:p>
        </p:txBody>
      </p:sp>
    </p:spTree>
    <p:extLst>
      <p:ext uri="{BB962C8B-B14F-4D97-AF65-F5344CB8AC3E}">
        <p14:creationId xmlns:p14="http://schemas.microsoft.com/office/powerpoint/2010/main" val="129698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iguur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4" y="1828800"/>
            <a:ext cx="8662987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5760" y="4868863"/>
            <a:ext cx="11826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 dirty="0"/>
              <a:t>Het oog werkt als een fototoestel</a:t>
            </a:r>
            <a:br>
              <a:rPr lang="nl-NL" altLang="nl-NL" sz="2800" dirty="0"/>
            </a:br>
            <a:r>
              <a:rPr lang="nl-NL" altLang="nl-NL" sz="2800" dirty="0"/>
              <a:t>de lens zorgt dat het beeld </a:t>
            </a:r>
            <a:r>
              <a:rPr lang="nl-NL" altLang="nl-NL" sz="2800" dirty="0">
                <a:solidFill>
                  <a:srgbClr val="FF3300"/>
                </a:solidFill>
              </a:rPr>
              <a:t>omgedraaid</a:t>
            </a:r>
            <a:r>
              <a:rPr lang="nl-NL" altLang="nl-NL" sz="2800" dirty="0"/>
              <a:t> en </a:t>
            </a:r>
            <a:r>
              <a:rPr lang="nl-NL" altLang="nl-NL" sz="2800" dirty="0">
                <a:solidFill>
                  <a:srgbClr val="FF3300"/>
                </a:solidFill>
              </a:rPr>
              <a:t>kleiner </a:t>
            </a:r>
            <a:r>
              <a:rPr lang="nl-NL" altLang="nl-NL" sz="2800" dirty="0"/>
              <a:t>op het netvlies valt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00400" y="19050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lens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229600" y="19050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lens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19600" y="1143000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film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144000" y="175260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Netvlies</a:t>
            </a:r>
          </a:p>
        </p:txBody>
      </p:sp>
    </p:spTree>
    <p:extLst>
      <p:ext uri="{BB962C8B-B14F-4D97-AF65-F5344CB8AC3E}">
        <p14:creationId xmlns:p14="http://schemas.microsoft.com/office/powerpoint/2010/main" val="236799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u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81000"/>
            <a:ext cx="380047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352800" y="5029201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 dirty="0"/>
              <a:t>Oogspieren kunnen het oog alle kanten op laten bewegen</a:t>
            </a:r>
          </a:p>
        </p:txBody>
      </p:sp>
    </p:spTree>
    <p:extLst>
      <p:ext uri="{BB962C8B-B14F-4D97-AF65-F5344CB8AC3E}">
        <p14:creationId xmlns:p14="http://schemas.microsoft.com/office/powerpoint/2010/main" val="3462840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241</Words>
  <Application>Microsoft Office PowerPoint</Application>
  <PresentationFormat>Breedbeeld</PresentationFormat>
  <Paragraphs>104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PowerPoint-presentatie</vt:lpstr>
      <vt:lpstr>Theoretische toets: zintuiglijke waarneming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Houd goed uit elkaar: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ftopuz</dc:creator>
  <cp:lastModifiedBy>ftopuz</cp:lastModifiedBy>
  <cp:revision>2</cp:revision>
  <dcterms:created xsi:type="dcterms:W3CDTF">2016-12-21T10:50:31Z</dcterms:created>
  <dcterms:modified xsi:type="dcterms:W3CDTF">2016-12-21T10:51:43Z</dcterms:modified>
</cp:coreProperties>
</file>